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13"/>
  </p:notesMasterIdLst>
  <p:handoutMasterIdLst>
    <p:handoutMasterId r:id="rId14"/>
  </p:handoutMasterIdLst>
  <p:sldIdLst>
    <p:sldId id="406" r:id="rId2"/>
    <p:sldId id="426" r:id="rId3"/>
    <p:sldId id="420" r:id="rId4"/>
    <p:sldId id="424" r:id="rId5"/>
    <p:sldId id="421" r:id="rId6"/>
    <p:sldId id="419" r:id="rId7"/>
    <p:sldId id="422" r:id="rId8"/>
    <p:sldId id="408" r:id="rId9"/>
    <p:sldId id="412" r:id="rId10"/>
    <p:sldId id="429" r:id="rId11"/>
    <p:sldId id="428" r:id="rId12"/>
  </p:sldIdLst>
  <p:sldSz cx="9144000" cy="6858000" type="screen4x3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41F"/>
    <a:srgbClr val="FFFF99"/>
    <a:srgbClr val="FFFF66"/>
    <a:srgbClr val="003300"/>
    <a:srgbClr val="9E966F"/>
    <a:srgbClr val="666633"/>
    <a:srgbClr val="004D74"/>
    <a:srgbClr val="EAEAEA"/>
    <a:srgbClr val="6600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4" autoAdjust="0"/>
    <p:restoredTop sz="98496" autoAdjust="0"/>
  </p:normalViewPr>
  <p:slideViewPr>
    <p:cSldViewPr>
      <p:cViewPr varScale="1">
        <p:scale>
          <a:sx n="60" d="100"/>
          <a:sy n="60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F6F3ED31-CC81-45C0-B428-0F263AA42646}" type="datetimeFigureOut">
              <a:rPr lang="hu-HU" smtClean="0"/>
              <a:pPr/>
              <a:t>2013.06.05.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F01858F8-CC8B-4921-B0D2-9C8850784C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662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37" y="0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4"/>
            <a:ext cx="544957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1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37" y="9443661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6D152A-624B-4D9B-B995-31D81B6A3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3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0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8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7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0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6/5/2013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B21F-5EFF-4717-8CDB-012EFEE9F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7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6604"/>
            <a:ext cx="8381999" cy="6342796"/>
          </a:xfrm>
        </p:spPr>
        <p:txBody>
          <a:bodyPr/>
          <a:lstStyle/>
          <a:p>
            <a:pPr algn="ctr">
              <a:buNone/>
            </a:pPr>
            <a:endParaRPr lang="hu-HU" sz="2400" dirty="0" smtClean="0"/>
          </a:p>
          <a:p>
            <a:pPr algn="ctr">
              <a:buNone/>
            </a:pPr>
            <a:endParaRPr lang="hu-HU" sz="2400" b="1" dirty="0" smtClean="0"/>
          </a:p>
          <a:p>
            <a:pPr algn="ctr">
              <a:buNone/>
            </a:pPr>
            <a:r>
              <a:rPr lang="hu-HU" sz="3200" b="1" dirty="0" smtClean="0"/>
              <a:t>Conceptual Questions of </a:t>
            </a:r>
          </a:p>
          <a:p>
            <a:pPr algn="ctr">
              <a:buNone/>
            </a:pPr>
            <a:r>
              <a:rPr lang="hu-HU" sz="3200" b="1" dirty="0" smtClean="0"/>
              <a:t>Thematic Route Development</a:t>
            </a:r>
            <a:endParaRPr lang="hu-HU" sz="3200" b="1" dirty="0"/>
          </a:p>
          <a:p>
            <a:pPr algn="ctr">
              <a:buNone/>
            </a:pPr>
            <a:endParaRPr lang="hu-HU" sz="2400" b="1" dirty="0" smtClean="0"/>
          </a:p>
          <a:p>
            <a:pPr algn="ctr">
              <a:buNone/>
            </a:pPr>
            <a:r>
              <a:rPr lang="hu-HU" sz="2400" b="1" dirty="0" smtClean="0"/>
              <a:t>Dr Melanie Smith, Budapest Business School, Hungary</a:t>
            </a:r>
          </a:p>
          <a:p>
            <a:pPr algn="ctr">
              <a:buNone/>
            </a:pPr>
            <a:r>
              <a:rPr lang="hu-HU" sz="2400" b="1" dirty="0" smtClean="0"/>
              <a:t>Email: Melanie.Smith@kvifk.bgf.hu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495800"/>
            <a:ext cx="28956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571463"/>
            <a:ext cx="2667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588040"/>
            <a:ext cx="250507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Conclusions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9530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„</a:t>
            </a:r>
            <a:r>
              <a:rPr lang="en-US" dirty="0"/>
              <a:t>Several initiatives developed within the Cultural Routes have a rather esoteric</a:t>
            </a:r>
            <a:r>
              <a:rPr lang="hu-HU" dirty="0"/>
              <a:t> </a:t>
            </a:r>
            <a:r>
              <a:rPr lang="en-US" dirty="0"/>
              <a:t>character. They fail to reach out to broader interest groups, and are rather locally</a:t>
            </a:r>
            <a:r>
              <a:rPr lang="hu-HU" dirty="0"/>
              <a:t> </a:t>
            </a:r>
            <a:r>
              <a:rPr lang="hu-HU" dirty="0" err="1"/>
              <a:t>oriented</a:t>
            </a:r>
            <a:r>
              <a:rPr lang="hu-HU" dirty="0" smtClean="0"/>
              <a:t>”. (</a:t>
            </a:r>
            <a:r>
              <a:rPr lang="hu-HU" dirty="0" err="1" smtClean="0"/>
              <a:t>CoE</a:t>
            </a:r>
            <a:r>
              <a:rPr lang="hu-HU" dirty="0" smtClean="0"/>
              <a:t>, 2010)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en-US" dirty="0" smtClean="0"/>
              <a:t>It </a:t>
            </a:r>
            <a:r>
              <a:rPr lang="en-US" dirty="0"/>
              <a:t>is important to note that the Cultural Routes are not business </a:t>
            </a:r>
            <a:r>
              <a:rPr lang="en-US" dirty="0" err="1"/>
              <a:t>organisations</a:t>
            </a:r>
            <a:r>
              <a:rPr lang="en-US" dirty="0"/>
              <a:t>, </a:t>
            </a:r>
            <a:r>
              <a:rPr lang="en-US" dirty="0" smtClean="0"/>
              <a:t>which</a:t>
            </a:r>
            <a:r>
              <a:rPr lang="hu-HU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usually considered as innovation hubs. The Cultural Routes are rather a means </a:t>
            </a:r>
            <a:r>
              <a:rPr lang="en-US" dirty="0" smtClean="0"/>
              <a:t>to</a:t>
            </a:r>
            <a:r>
              <a:rPr lang="hu-HU" dirty="0" smtClean="0"/>
              <a:t> </a:t>
            </a:r>
            <a:r>
              <a:rPr lang="en-US" dirty="0" smtClean="0"/>
              <a:t>preserve </a:t>
            </a:r>
            <a:r>
              <a:rPr lang="en-US" dirty="0"/>
              <a:t>and showcase European cultural identities. Thus, while the Cultural </a:t>
            </a:r>
            <a:r>
              <a:rPr lang="en-US" dirty="0" smtClean="0"/>
              <a:t>Routes</a:t>
            </a:r>
            <a:r>
              <a:rPr lang="hu-HU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provide a good climate for innovation and sustainable development for </a:t>
            </a:r>
            <a:r>
              <a:rPr lang="en-US" dirty="0" smtClean="0"/>
              <a:t>tourism</a:t>
            </a:r>
            <a:r>
              <a:rPr lang="hu-HU" dirty="0" smtClean="0"/>
              <a:t> </a:t>
            </a:r>
            <a:r>
              <a:rPr lang="en-US" dirty="0" smtClean="0"/>
              <a:t>SMEs </a:t>
            </a:r>
            <a:r>
              <a:rPr lang="en-US" dirty="0"/>
              <a:t>and cultural tourism support actors, they should not be subject to </a:t>
            </a:r>
            <a:r>
              <a:rPr lang="en-US" dirty="0" err="1" smtClean="0"/>
              <a:t>overcommercialisation</a:t>
            </a:r>
            <a:r>
              <a:rPr lang="hu-HU" dirty="0" smtClean="0"/>
              <a:t>. (</a:t>
            </a:r>
            <a:r>
              <a:rPr lang="hu-HU" dirty="0" err="1" smtClean="0"/>
              <a:t>CoE</a:t>
            </a:r>
            <a:r>
              <a:rPr lang="hu-HU" dirty="0" smtClean="0"/>
              <a:t>, 2010)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err="1" smtClean="0"/>
              <a:t>Funding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usually</a:t>
            </a:r>
            <a:r>
              <a:rPr lang="hu-HU" dirty="0" smtClean="0"/>
              <a:t> </a:t>
            </a:r>
            <a:r>
              <a:rPr lang="hu-HU" dirty="0" err="1" smtClean="0"/>
              <a:t>determine</a:t>
            </a:r>
            <a:r>
              <a:rPr lang="hu-HU" dirty="0" smtClean="0"/>
              <a:t> </a:t>
            </a:r>
            <a:r>
              <a:rPr lang="hu-HU" dirty="0" err="1" smtClean="0"/>
              <a:t>life-span</a:t>
            </a:r>
            <a:r>
              <a:rPr lang="hu-HU" dirty="0" smtClean="0"/>
              <a:t> and </a:t>
            </a:r>
            <a:r>
              <a:rPr lang="hu-HU" smtClean="0"/>
              <a:t>activities</a:t>
            </a:r>
          </a:p>
          <a:p>
            <a:r>
              <a:rPr lang="hu-HU" dirty="0" err="1" smtClean="0"/>
              <a:t>Difficult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take</a:t>
            </a:r>
            <a:r>
              <a:rPr lang="hu-HU" dirty="0" smtClean="0"/>
              <a:t> a </a:t>
            </a:r>
            <a:r>
              <a:rPr lang="hu-HU" dirty="0" err="1" smtClean="0"/>
              <a:t>symbolic</a:t>
            </a:r>
            <a:r>
              <a:rPr lang="hu-HU" dirty="0" smtClean="0"/>
              <a:t> </a:t>
            </a:r>
            <a:r>
              <a:rPr lang="hu-HU" dirty="0" err="1" smtClean="0"/>
              <a:t>concept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practical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endParaRPr lang="hu-HU" dirty="0" smtClean="0"/>
          </a:p>
          <a:p>
            <a:r>
              <a:rPr lang="hu-HU" dirty="0" err="1" smtClean="0"/>
              <a:t>Implementation</a:t>
            </a:r>
            <a:r>
              <a:rPr lang="hu-HU" dirty="0" smtClean="0"/>
              <a:t> is </a:t>
            </a:r>
            <a:r>
              <a:rPr lang="hu-HU" dirty="0" err="1" smtClean="0"/>
              <a:t>always</a:t>
            </a:r>
            <a:r>
              <a:rPr lang="hu-HU" dirty="0" smtClean="0"/>
              <a:t> </a:t>
            </a:r>
            <a:r>
              <a:rPr lang="hu-HU" dirty="0" err="1" smtClean="0"/>
              <a:t>harder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conceptualisation</a:t>
            </a:r>
            <a:r>
              <a:rPr lang="hu-HU" dirty="0" smtClean="0"/>
              <a:t>!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86400" y="1295400"/>
            <a:ext cx="3276600" cy="5029199"/>
          </a:xfrm>
        </p:spPr>
        <p:txBody>
          <a:bodyPr>
            <a:normAutofit fontScale="62500" lnSpcReduction="20000"/>
          </a:bodyPr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3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9535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The Hungaricum </a:t>
            </a:r>
            <a:r>
              <a:rPr lang="hu-HU" sz="3600" dirty="0" err="1" smtClean="0"/>
              <a:t>Route</a:t>
            </a:r>
            <a:r>
              <a:rPr lang="hu-HU" sz="3600" dirty="0" smtClean="0"/>
              <a:t>?</a:t>
            </a:r>
            <a:endParaRPr lang="hu-HU" sz="36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4" y="914400"/>
            <a:ext cx="197955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46" y="2651885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9" y="3429000"/>
            <a:ext cx="213195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219200"/>
            <a:ext cx="213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11144"/>
            <a:ext cx="1905000" cy="14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050"/>
            <a:ext cx="1219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07967"/>
            <a:ext cx="2133600" cy="138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44" y="4512972"/>
            <a:ext cx="2209800" cy="148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57800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00363"/>
            <a:ext cx="1371601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28674"/>
            <a:ext cx="1752599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7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923925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The </a:t>
            </a:r>
            <a:r>
              <a:rPr lang="hu-HU" sz="3600" b="1" dirty="0" err="1" smtClean="0"/>
              <a:t>Challenges</a:t>
            </a:r>
            <a:r>
              <a:rPr lang="hu-HU" sz="3600" b="1" dirty="0" smtClean="0"/>
              <a:t> of </a:t>
            </a:r>
            <a:r>
              <a:rPr lang="hu-HU" sz="3600" b="1" dirty="0" err="1" smtClean="0"/>
              <a:t>Collaborations</a:t>
            </a:r>
            <a:endParaRPr lang="hu-HU" sz="3600" b="1" dirty="0" smtClean="0"/>
          </a:p>
        </p:txBody>
      </p:sp>
      <p:sp>
        <p:nvSpPr>
          <p:cNvPr id="2458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hu-HU" sz="2200" smtClean="0"/>
              <a:t>‘Birds of a feather </a:t>
            </a:r>
          </a:p>
          <a:p>
            <a:pPr algn="ctr">
              <a:buFont typeface="Wingdings 2" pitchFamily="18" charset="2"/>
              <a:buNone/>
            </a:pPr>
            <a:r>
              <a:rPr lang="hu-HU" sz="2200" smtClean="0"/>
              <a:t>flock together’</a:t>
            </a:r>
          </a:p>
          <a:p>
            <a:pPr algn="ctr">
              <a:buFont typeface="Wingdings 2" pitchFamily="18" charset="2"/>
              <a:buNone/>
            </a:pPr>
            <a:endParaRPr lang="hu-HU" sz="2200" smtClean="0"/>
          </a:p>
          <a:p>
            <a:pPr algn="ctr">
              <a:buFont typeface="Wingdings 2" pitchFamily="18" charset="2"/>
              <a:buNone/>
            </a:pPr>
            <a:endParaRPr lang="hu-HU" sz="2200" smtClean="0"/>
          </a:p>
          <a:p>
            <a:pPr algn="ctr">
              <a:buFont typeface="Wingdings 2" pitchFamily="18" charset="2"/>
              <a:buNone/>
            </a:pPr>
            <a:endParaRPr lang="hu-HU" sz="2200" smtClean="0"/>
          </a:p>
          <a:p>
            <a:pPr algn="ctr">
              <a:buFont typeface="Wingdings 2" pitchFamily="18" charset="2"/>
              <a:buNone/>
            </a:pPr>
            <a:endParaRPr lang="hu-HU" sz="2200" smtClean="0"/>
          </a:p>
        </p:txBody>
      </p:sp>
      <p:sp>
        <p:nvSpPr>
          <p:cNvPr id="2458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hu-HU" sz="2200" smtClean="0"/>
              <a:t>‘Too many cooks </a:t>
            </a:r>
          </a:p>
          <a:p>
            <a:pPr algn="ctr">
              <a:buFont typeface="Wingdings 2" pitchFamily="18" charset="2"/>
              <a:buNone/>
            </a:pPr>
            <a:r>
              <a:rPr lang="hu-HU" sz="2200" smtClean="0"/>
              <a:t>spoil the broth’</a:t>
            </a:r>
          </a:p>
        </p:txBody>
      </p:sp>
      <p:pic>
        <p:nvPicPr>
          <p:cNvPr id="24584" name="Picture 8" descr="SleepyBi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13100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4563748597_c8d01dc6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213100"/>
            <a:ext cx="3600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50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  <p:bldP spid="245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138160" cy="762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What is a Themed Route?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6902"/>
            <a:ext cx="8381999" cy="5714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„tourism products that associate a selected theme with natural and created attractions that can be reached by a variety of means of transport.....Taking the principle of sustainability into account, these routes offer opportunities to gather information, have fun, and relax simultaneously.”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					(Puczkó &amp; Rátz, 2007:132)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„</a:t>
            </a:r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cultural, educational heritage and tourism co-operation project aiming at the development and promotion of an itinerary or a series of itineraries based on a historic route, a cultural concept, figure or phenomenon with a transnational importance and significance for the understanding and </a:t>
            </a:r>
            <a:r>
              <a:rPr lang="en-US" sz="1800" dirty="0" smtClean="0">
                <a:solidFill>
                  <a:schemeClr val="tx1"/>
                </a:solidFill>
              </a:rPr>
              <a:t>respect </a:t>
            </a:r>
            <a:r>
              <a:rPr lang="en-US" sz="1800" dirty="0">
                <a:solidFill>
                  <a:schemeClr val="tx1"/>
                </a:solidFill>
              </a:rPr>
              <a:t>of common European </a:t>
            </a:r>
            <a:r>
              <a:rPr lang="en-US" sz="1800" dirty="0" smtClean="0">
                <a:solidFill>
                  <a:schemeClr val="tx1"/>
                </a:solidFill>
              </a:rPr>
              <a:t>values</a:t>
            </a:r>
            <a:r>
              <a:rPr lang="hu-HU" sz="1800" dirty="0" smtClean="0">
                <a:solidFill>
                  <a:schemeClr val="tx1"/>
                </a:solidFill>
              </a:rPr>
              <a:t>.”	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</a:rPr>
              <a:t>					(</a:t>
            </a:r>
            <a:r>
              <a:rPr lang="hu-HU" sz="1800" dirty="0" err="1">
                <a:solidFill>
                  <a:schemeClr val="tx1"/>
                </a:solidFill>
              </a:rPr>
              <a:t>Council</a:t>
            </a:r>
            <a:r>
              <a:rPr lang="hu-HU" sz="1800" dirty="0">
                <a:solidFill>
                  <a:schemeClr val="tx1"/>
                </a:solidFill>
              </a:rPr>
              <a:t> of Europe, 2010</a:t>
            </a:r>
            <a:r>
              <a:rPr lang="hu-HU" sz="1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r>
              <a:rPr lang="hu-HU" sz="1900" dirty="0" smtClean="0">
                <a:solidFill>
                  <a:schemeClr val="tx1"/>
                </a:solidFill>
              </a:rPr>
              <a:t>T</a:t>
            </a:r>
            <a:r>
              <a:rPr lang="en-US" sz="1900" dirty="0" smtClean="0">
                <a:solidFill>
                  <a:schemeClr val="tx1"/>
                </a:solidFill>
              </a:rPr>
              <a:t>he </a:t>
            </a:r>
            <a:r>
              <a:rPr lang="en-US" sz="1900" dirty="0">
                <a:solidFill>
                  <a:schemeClr val="tx1"/>
                </a:solidFill>
              </a:rPr>
              <a:t>Cultural Routes </a:t>
            </a:r>
            <a:r>
              <a:rPr lang="en-US" sz="1900" dirty="0" err="1">
                <a:solidFill>
                  <a:schemeClr val="tx1"/>
                </a:solidFill>
              </a:rPr>
              <a:t>programme</a:t>
            </a:r>
            <a:r>
              <a:rPr lang="en-US" sz="1900" dirty="0">
                <a:solidFill>
                  <a:schemeClr val="tx1"/>
                </a:solidFill>
              </a:rPr>
              <a:t> of the Council of Europe</a:t>
            </a:r>
            <a:r>
              <a:rPr lang="hu-HU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comprises 29 certified Routes that cover 70 countries</a:t>
            </a:r>
            <a:endParaRPr lang="hu-HU" sz="1900" dirty="0">
              <a:solidFill>
                <a:schemeClr val="tx1"/>
              </a:solidFill>
            </a:endParaRPr>
          </a:p>
          <a:p>
            <a:r>
              <a:rPr lang="en-US" sz="1900" dirty="0">
                <a:solidFill>
                  <a:schemeClr val="tx1"/>
                </a:solidFill>
              </a:rPr>
              <a:t>France (10.4%) heads the list followed by Italy (9.7%),</a:t>
            </a:r>
            <a:r>
              <a:rPr lang="hu-HU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Spain (8.4%), Portugal (5.8%), Germany (5.2%) and Great Britain (5.2%). The rest of</a:t>
            </a:r>
            <a:r>
              <a:rPr lang="hu-HU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the countries each comprise 2.6% or smaller percentages</a:t>
            </a:r>
            <a:r>
              <a:rPr lang="en-US" sz="1900" dirty="0" smtClean="0">
                <a:solidFill>
                  <a:schemeClr val="tx1"/>
                </a:solidFill>
              </a:rPr>
              <a:t>.</a:t>
            </a:r>
            <a:endParaRPr lang="hu-HU" sz="19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752600" cy="192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02943"/>
            <a:ext cx="2857500" cy="115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286605"/>
            <a:ext cx="7705725" cy="856396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Examples</a:t>
            </a:r>
            <a:r>
              <a:rPr lang="hu-HU" sz="3600" dirty="0" smtClean="0"/>
              <a:t> of </a:t>
            </a:r>
            <a:r>
              <a:rPr lang="hu-HU" sz="3600" dirty="0" err="1" smtClean="0"/>
              <a:t>Themed</a:t>
            </a:r>
            <a:r>
              <a:rPr lang="hu-HU" sz="3600" dirty="0" smtClean="0"/>
              <a:t> </a:t>
            </a:r>
            <a:r>
              <a:rPr lang="hu-HU" sz="3600" dirty="0" err="1" smtClean="0"/>
              <a:t>Routes</a:t>
            </a:r>
            <a:endParaRPr lang="hu-HU" sz="36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97680" cy="53340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err="1" smtClean="0"/>
              <a:t>Religious</a:t>
            </a:r>
            <a:r>
              <a:rPr lang="hu-HU" dirty="0" smtClean="0"/>
              <a:t> and </a:t>
            </a:r>
            <a:r>
              <a:rPr lang="hu-HU" dirty="0" err="1" smtClean="0"/>
              <a:t>spiritual</a:t>
            </a:r>
            <a:r>
              <a:rPr lang="hu-HU" dirty="0" smtClean="0"/>
              <a:t> </a:t>
            </a:r>
            <a:r>
              <a:rPr lang="hu-HU" dirty="0" err="1" smtClean="0"/>
              <a:t>routes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Santiago, </a:t>
            </a:r>
            <a:r>
              <a:rPr lang="hu-HU" dirty="0" err="1" smtClean="0"/>
              <a:t>Via</a:t>
            </a:r>
            <a:r>
              <a:rPr lang="hu-HU" dirty="0" smtClean="0"/>
              <a:t> </a:t>
            </a:r>
            <a:r>
              <a:rPr lang="hu-HU" dirty="0" err="1" smtClean="0"/>
              <a:t>Francigena</a:t>
            </a:r>
            <a:r>
              <a:rPr lang="hu-HU" dirty="0" smtClean="0"/>
              <a:t>, </a:t>
            </a:r>
            <a:r>
              <a:rPr lang="hu-HU" dirty="0" err="1" smtClean="0"/>
              <a:t>Jewish</a:t>
            </a:r>
            <a:r>
              <a:rPr lang="hu-HU" dirty="0" smtClean="0"/>
              <a:t> </a:t>
            </a:r>
            <a:r>
              <a:rPr lang="hu-HU" dirty="0" err="1" smtClean="0"/>
              <a:t>Heritage</a:t>
            </a:r>
            <a:r>
              <a:rPr lang="hu-HU" dirty="0" smtClean="0"/>
              <a:t>, </a:t>
            </a:r>
            <a:r>
              <a:rPr lang="hu-HU" dirty="0" err="1" smtClean="0"/>
              <a:t>Cluniac</a:t>
            </a:r>
            <a:r>
              <a:rPr lang="hu-HU" dirty="0" smtClean="0"/>
              <a:t> </a:t>
            </a:r>
            <a:r>
              <a:rPr lang="hu-HU" dirty="0" err="1" smtClean="0"/>
              <a:t>Sites</a:t>
            </a:r>
            <a:r>
              <a:rPr lang="hu-H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dirty="0" err="1" smtClean="0"/>
              <a:t>Civilisations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Vikings</a:t>
            </a:r>
            <a:r>
              <a:rPr lang="hu-HU" dirty="0" smtClean="0"/>
              <a:t>, </a:t>
            </a:r>
            <a:r>
              <a:rPr lang="hu-HU" dirty="0" err="1" smtClean="0"/>
              <a:t>Normans</a:t>
            </a:r>
            <a:r>
              <a:rPr lang="hu-HU" dirty="0" smtClean="0"/>
              <a:t>, </a:t>
            </a:r>
            <a:r>
              <a:rPr lang="hu-HU" dirty="0" err="1" smtClean="0"/>
              <a:t>Hanseatic</a:t>
            </a:r>
            <a:r>
              <a:rPr lang="hu-HU" dirty="0" smtClean="0"/>
              <a:t> League)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Gastronomic</a:t>
            </a:r>
            <a:r>
              <a:rPr lang="hu-HU" dirty="0" smtClean="0"/>
              <a:t> </a:t>
            </a:r>
            <a:r>
              <a:rPr lang="hu-HU" dirty="0" err="1" smtClean="0"/>
              <a:t>routes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wine</a:t>
            </a:r>
            <a:r>
              <a:rPr lang="hu-HU" dirty="0" smtClean="0"/>
              <a:t>, </a:t>
            </a:r>
            <a:r>
              <a:rPr lang="hu-HU" dirty="0" err="1" smtClean="0"/>
              <a:t>cheese</a:t>
            </a:r>
            <a:r>
              <a:rPr lang="hu-HU" dirty="0" smtClean="0"/>
              <a:t> whisky, </a:t>
            </a:r>
            <a:r>
              <a:rPr lang="hu-HU" dirty="0" err="1" smtClean="0"/>
              <a:t>plums</a:t>
            </a:r>
            <a:r>
              <a:rPr lang="hu-H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Heritage</a:t>
            </a:r>
            <a:r>
              <a:rPr lang="hu-HU" dirty="0" smtClean="0"/>
              <a:t> </a:t>
            </a:r>
            <a:r>
              <a:rPr lang="hu-HU" dirty="0" err="1" smtClean="0"/>
              <a:t>routes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Castle</a:t>
            </a:r>
            <a:r>
              <a:rPr lang="hu-HU" dirty="0" smtClean="0"/>
              <a:t> </a:t>
            </a:r>
            <a:r>
              <a:rPr lang="hu-HU" dirty="0" err="1" smtClean="0"/>
              <a:t>Road</a:t>
            </a:r>
            <a:r>
              <a:rPr lang="hu-HU" dirty="0" smtClean="0"/>
              <a:t>, European </a:t>
            </a:r>
            <a:r>
              <a:rPr lang="hu-HU" dirty="0" err="1" smtClean="0"/>
              <a:t>Route</a:t>
            </a:r>
            <a:r>
              <a:rPr lang="hu-HU" dirty="0" smtClean="0"/>
              <a:t> of </a:t>
            </a:r>
            <a:r>
              <a:rPr lang="hu-HU" dirty="0" err="1" smtClean="0"/>
              <a:t>Industrial</a:t>
            </a:r>
            <a:r>
              <a:rPr lang="hu-HU" dirty="0" smtClean="0"/>
              <a:t> </a:t>
            </a:r>
            <a:r>
              <a:rPr lang="hu-HU" dirty="0" err="1" smtClean="0"/>
              <a:t>Heritage</a:t>
            </a:r>
            <a:r>
              <a:rPr lang="hu-HU" dirty="0" smtClean="0"/>
              <a:t> , </a:t>
            </a:r>
            <a:r>
              <a:rPr lang="hu-HU" dirty="0" err="1" smtClean="0"/>
              <a:t>Central</a:t>
            </a:r>
            <a:r>
              <a:rPr lang="hu-HU" dirty="0" smtClean="0"/>
              <a:t> European </a:t>
            </a:r>
            <a:r>
              <a:rPr lang="hu-HU" dirty="0" err="1" smtClean="0"/>
              <a:t>Iron</a:t>
            </a:r>
            <a:r>
              <a:rPr lang="hu-HU" dirty="0" smtClean="0"/>
              <a:t> </a:t>
            </a:r>
            <a:r>
              <a:rPr lang="hu-HU" dirty="0" err="1" smtClean="0"/>
              <a:t>Trail</a:t>
            </a:r>
            <a:r>
              <a:rPr lang="hu-H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dirty="0" err="1" smtClean="0"/>
              <a:t>Classical</a:t>
            </a:r>
            <a:r>
              <a:rPr lang="hu-HU" dirty="0" smtClean="0"/>
              <a:t> Music (</a:t>
            </a:r>
            <a:r>
              <a:rPr lang="hu-HU" dirty="0" err="1" smtClean="0"/>
              <a:t>e.g</a:t>
            </a:r>
            <a:r>
              <a:rPr lang="hu-HU" dirty="0" smtClean="0"/>
              <a:t>. Mozart, Chopin)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Pop Music, Film (</a:t>
            </a:r>
            <a:r>
              <a:rPr lang="hu-HU" dirty="0" err="1" smtClean="0"/>
              <a:t>e.g</a:t>
            </a:r>
            <a:r>
              <a:rPr lang="hu-HU" dirty="0" smtClean="0"/>
              <a:t>. Rock ‚n’ </a:t>
            </a:r>
            <a:r>
              <a:rPr lang="hu-HU" dirty="0" err="1" smtClean="0"/>
              <a:t>Stroll</a:t>
            </a:r>
            <a:r>
              <a:rPr lang="hu-HU" dirty="0" smtClean="0"/>
              <a:t>, Dublin, Film </a:t>
            </a:r>
            <a:r>
              <a:rPr lang="hu-HU" dirty="0" err="1" smtClean="0"/>
              <a:t>locations</a:t>
            </a:r>
            <a:r>
              <a:rPr lang="hu-HU" dirty="0" smtClean="0"/>
              <a:t>, UK)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Handicrafts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Silk</a:t>
            </a:r>
            <a:r>
              <a:rPr lang="hu-HU" dirty="0" smtClean="0"/>
              <a:t> </a:t>
            </a:r>
            <a:r>
              <a:rPr lang="hu-HU" dirty="0" err="1" smtClean="0"/>
              <a:t>Route</a:t>
            </a:r>
            <a:r>
              <a:rPr lang="hu-HU" dirty="0" smtClean="0"/>
              <a:t>, </a:t>
            </a:r>
            <a:r>
              <a:rPr lang="hu-HU" dirty="0" err="1" smtClean="0"/>
              <a:t>Textile</a:t>
            </a:r>
            <a:r>
              <a:rPr lang="hu-HU" dirty="0" smtClean="0"/>
              <a:t> </a:t>
            </a:r>
            <a:r>
              <a:rPr lang="hu-HU" dirty="0" err="1" smtClean="0"/>
              <a:t>Route</a:t>
            </a:r>
            <a:r>
              <a:rPr lang="hu-H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Nature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Parks</a:t>
            </a:r>
            <a:r>
              <a:rPr lang="hu-HU" dirty="0" smtClean="0"/>
              <a:t> and </a:t>
            </a:r>
            <a:r>
              <a:rPr lang="hu-HU" dirty="0" err="1" smtClean="0"/>
              <a:t>Gardens</a:t>
            </a:r>
            <a:r>
              <a:rPr lang="hu-HU" dirty="0" smtClean="0"/>
              <a:t>;  The </a:t>
            </a:r>
            <a:r>
              <a:rPr lang="hu-HU" dirty="0" err="1" smtClean="0"/>
              <a:t>Routes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Olive</a:t>
            </a:r>
            <a:r>
              <a:rPr lang="hu-HU" dirty="0" smtClean="0"/>
              <a:t> </a:t>
            </a:r>
            <a:r>
              <a:rPr lang="hu-HU" dirty="0" err="1" smtClean="0"/>
              <a:t>Tree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663440" y="1295400"/>
            <a:ext cx="4175760" cy="5257800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1752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50" y="2971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33762"/>
            <a:ext cx="1066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7" y="1060427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6808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4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8300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Who Uses Themed Routes?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88" y="1106752"/>
            <a:ext cx="1933575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798" y="343629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Pilgrims</a:t>
            </a:r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735" y="1724025"/>
            <a:ext cx="2762250" cy="1657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9107" y="351686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Wine and cheese lovers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364342"/>
            <a:ext cx="1981200" cy="2305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5985" y="4800600"/>
            <a:ext cx="339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Fans</a:t>
            </a:r>
            <a:r>
              <a:rPr lang="hu-HU" dirty="0" smtClean="0"/>
              <a:t> of literature, </a:t>
            </a:r>
          </a:p>
          <a:p>
            <a:pPr algn="ctr"/>
            <a:r>
              <a:rPr lang="hu-HU" dirty="0" smtClean="0"/>
              <a:t>art and music</a:t>
            </a:r>
            <a:endParaRPr lang="hu-H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431" y="4265831"/>
            <a:ext cx="3867150" cy="1181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2746" y="5601061"/>
            <a:ext cx="483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Those</a:t>
            </a:r>
            <a:r>
              <a:rPr lang="hu-HU" dirty="0" smtClean="0"/>
              <a:t> </a:t>
            </a:r>
            <a:r>
              <a:rPr lang="hu-HU" dirty="0" err="1" smtClean="0"/>
              <a:t>interested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history</a:t>
            </a:r>
            <a:r>
              <a:rPr lang="hu-HU" dirty="0" smtClean="0"/>
              <a:t> and heritage</a:t>
            </a:r>
            <a:endParaRPr lang="hu-H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88" y="3940036"/>
            <a:ext cx="1800225" cy="2543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6483211"/>
            <a:ext cx="249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Health tourists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458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/>
              <a:t>Concepts: The Easy Part?</a:t>
            </a:r>
            <a:endParaRPr lang="hu-H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5720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 smtClean="0"/>
              <a:t>„Developing a cultural route seems to be an easy job: One just needs to select a theme, assign a few attractions to it, and deliver it to all potential consumers using promotional tools. Nevertheless, there are several stumbling blocks to implementing such a project”</a:t>
            </a:r>
          </a:p>
          <a:p>
            <a:pPr marL="0" indent="0">
              <a:buNone/>
            </a:pPr>
            <a:r>
              <a:rPr lang="hu-HU" sz="2400" dirty="0" smtClean="0"/>
              <a:t>		</a:t>
            </a:r>
            <a:r>
              <a:rPr lang="hu-HU" sz="1800" dirty="0" smtClean="0"/>
              <a:t>(Puczkó &amp; Rátz, 2007:132)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Cost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err="1" smtClean="0"/>
              <a:t>Co-ordination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Implementation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Marketing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Sustainability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err="1" smtClean="0"/>
              <a:t>Quality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42624"/>
            <a:ext cx="2809875" cy="16287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942422"/>
            <a:ext cx="2809876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86605"/>
            <a:ext cx="8214360" cy="70399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E741F"/>
                </a:solidFill>
              </a:rPr>
              <a:t>The Concept </a:t>
            </a:r>
            <a:r>
              <a:rPr lang="hu-HU" dirty="0" smtClean="0"/>
              <a:t>and </a:t>
            </a:r>
            <a:r>
              <a:rPr lang="hu-HU" dirty="0" smtClean="0">
                <a:solidFill>
                  <a:srgbClr val="C00000"/>
                </a:solidFill>
              </a:rPr>
              <a:t>the Reality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97680" cy="5105400"/>
          </a:xfrm>
        </p:spPr>
        <p:txBody>
          <a:bodyPr>
            <a:normAutofit fontScale="85000" lnSpcReduction="20000"/>
          </a:bodyPr>
          <a:lstStyle/>
          <a:p>
            <a:pPr marL="201168" lvl="1" indent="0">
              <a:buNone/>
            </a:pPr>
            <a:r>
              <a:rPr lang="hu-HU" sz="2600" dirty="0" smtClean="0">
                <a:solidFill>
                  <a:srgbClr val="0E741F"/>
                </a:solidFill>
              </a:rPr>
              <a:t>The promotion of a common European identity and </a:t>
            </a:r>
            <a:r>
              <a:rPr lang="hu-HU" sz="2600" dirty="0" err="1" smtClean="0">
                <a:solidFill>
                  <a:srgbClr val="0E741F"/>
                </a:solidFill>
              </a:rPr>
              <a:t>citizenship</a:t>
            </a:r>
            <a:endParaRPr lang="hu-HU" sz="2600" dirty="0" smtClean="0">
              <a:solidFill>
                <a:srgbClr val="0E741F"/>
              </a:solidFill>
            </a:endParaRPr>
          </a:p>
          <a:p>
            <a:pPr marL="201168" lvl="1" indent="0">
              <a:buNone/>
            </a:pPr>
            <a:r>
              <a:rPr lang="hu-HU" sz="2600" dirty="0" err="1" smtClean="0">
                <a:solidFill>
                  <a:srgbClr val="0E741F"/>
                </a:solidFill>
              </a:rPr>
              <a:t>Fostering</a:t>
            </a:r>
            <a:r>
              <a:rPr lang="hu-HU" sz="2600" dirty="0" smtClean="0">
                <a:solidFill>
                  <a:srgbClr val="0E741F"/>
                </a:solidFill>
              </a:rPr>
              <a:t> awareness of and increasing education </a:t>
            </a:r>
            <a:r>
              <a:rPr lang="hu-HU" sz="2600" dirty="0" err="1" smtClean="0">
                <a:solidFill>
                  <a:srgbClr val="0E741F"/>
                </a:solidFill>
              </a:rPr>
              <a:t>about</a:t>
            </a:r>
            <a:r>
              <a:rPr lang="hu-HU" sz="2600" dirty="0" smtClean="0">
                <a:solidFill>
                  <a:srgbClr val="0E741F"/>
                </a:solidFill>
              </a:rPr>
              <a:t> </a:t>
            </a:r>
            <a:r>
              <a:rPr lang="hu-HU" sz="2600" dirty="0" err="1" smtClean="0">
                <a:solidFill>
                  <a:srgbClr val="0E741F"/>
                </a:solidFill>
              </a:rPr>
              <a:t>heritage</a:t>
            </a:r>
            <a:endParaRPr lang="hu-HU" sz="2600" dirty="0" smtClean="0">
              <a:solidFill>
                <a:srgbClr val="0E741F"/>
              </a:solidFill>
            </a:endParaRPr>
          </a:p>
          <a:p>
            <a:pPr marL="201168" lvl="1" indent="0">
              <a:buNone/>
            </a:pPr>
            <a:r>
              <a:rPr lang="hu-HU" sz="2600" dirty="0" err="1" smtClean="0">
                <a:solidFill>
                  <a:srgbClr val="0E741F"/>
                </a:solidFill>
              </a:rPr>
              <a:t>Encouraging</a:t>
            </a:r>
            <a:r>
              <a:rPr lang="hu-HU" sz="2600" dirty="0" smtClean="0">
                <a:solidFill>
                  <a:srgbClr val="0E741F"/>
                </a:solidFill>
              </a:rPr>
              <a:t> widespread community participation in </a:t>
            </a:r>
            <a:r>
              <a:rPr lang="hu-HU" sz="2600" dirty="0" err="1" smtClean="0">
                <a:solidFill>
                  <a:srgbClr val="0E741F"/>
                </a:solidFill>
              </a:rPr>
              <a:t>cultural</a:t>
            </a:r>
            <a:r>
              <a:rPr lang="hu-HU" sz="2600" dirty="0" smtClean="0">
                <a:solidFill>
                  <a:srgbClr val="0E741F"/>
                </a:solidFill>
              </a:rPr>
              <a:t> </a:t>
            </a:r>
            <a:r>
              <a:rPr lang="hu-HU" sz="2600" dirty="0" err="1" smtClean="0">
                <a:solidFill>
                  <a:srgbClr val="0E741F"/>
                </a:solidFill>
              </a:rPr>
              <a:t>activities</a:t>
            </a:r>
            <a:endParaRPr lang="hu-HU" sz="2600" dirty="0" smtClean="0">
              <a:solidFill>
                <a:srgbClr val="0E741F"/>
              </a:solidFill>
            </a:endParaRPr>
          </a:p>
          <a:p>
            <a:pPr marL="201168" lvl="1" indent="0">
              <a:buNone/>
            </a:pPr>
            <a:r>
              <a:rPr lang="hu-HU" sz="2600" dirty="0" err="1" smtClean="0">
                <a:solidFill>
                  <a:srgbClr val="0E741F"/>
                </a:solidFill>
              </a:rPr>
              <a:t>Creating</a:t>
            </a:r>
            <a:r>
              <a:rPr lang="hu-HU" sz="2600" dirty="0" smtClean="0">
                <a:solidFill>
                  <a:srgbClr val="0E741F"/>
                </a:solidFill>
              </a:rPr>
              <a:t> cross-cultural networks and </a:t>
            </a:r>
            <a:r>
              <a:rPr lang="hu-HU" sz="2600" dirty="0" err="1" smtClean="0">
                <a:solidFill>
                  <a:srgbClr val="0E741F"/>
                </a:solidFill>
              </a:rPr>
              <a:t>partnerships</a:t>
            </a:r>
            <a:endParaRPr lang="hu-HU" sz="2600" dirty="0">
              <a:solidFill>
                <a:srgbClr val="0E741F"/>
              </a:solidFill>
            </a:endParaRPr>
          </a:p>
          <a:p>
            <a:pPr marL="201168" lvl="1" indent="0">
              <a:buNone/>
            </a:pPr>
            <a:r>
              <a:rPr lang="hu-HU" sz="2600" dirty="0" err="1" smtClean="0">
                <a:solidFill>
                  <a:srgbClr val="0E741F"/>
                </a:solidFill>
              </a:rPr>
              <a:t>Developing</a:t>
            </a:r>
            <a:r>
              <a:rPr lang="hu-HU" sz="2600" dirty="0" smtClean="0">
                <a:solidFill>
                  <a:srgbClr val="0E741F"/>
                </a:solidFill>
              </a:rPr>
              <a:t> </a:t>
            </a:r>
            <a:r>
              <a:rPr lang="hu-HU" sz="2600" dirty="0" err="1" smtClean="0">
                <a:solidFill>
                  <a:srgbClr val="0E741F"/>
                </a:solidFill>
              </a:rPr>
              <a:t>new</a:t>
            </a:r>
            <a:r>
              <a:rPr lang="hu-HU" sz="2600" dirty="0" smtClean="0">
                <a:solidFill>
                  <a:srgbClr val="0E741F"/>
                </a:solidFill>
              </a:rPr>
              <a:t> </a:t>
            </a:r>
            <a:r>
              <a:rPr lang="hu-HU" sz="2600" dirty="0" err="1" smtClean="0">
                <a:solidFill>
                  <a:srgbClr val="0E741F"/>
                </a:solidFill>
              </a:rPr>
              <a:t>tourist</a:t>
            </a:r>
            <a:r>
              <a:rPr lang="hu-HU" sz="2600" dirty="0" smtClean="0">
                <a:solidFill>
                  <a:srgbClr val="0E741F"/>
                </a:solidFill>
              </a:rPr>
              <a:t> </a:t>
            </a:r>
            <a:r>
              <a:rPr lang="hu-HU" sz="2600" dirty="0" err="1" smtClean="0">
                <a:solidFill>
                  <a:srgbClr val="0E741F"/>
                </a:solidFill>
              </a:rPr>
              <a:t>attractions</a:t>
            </a:r>
            <a:endParaRPr lang="hu-HU" sz="2600" dirty="0">
              <a:solidFill>
                <a:srgbClr val="0E741F"/>
              </a:solidFill>
            </a:endParaRPr>
          </a:p>
          <a:p>
            <a:pPr marL="201168" lvl="1" indent="0">
              <a:buNone/>
            </a:pPr>
            <a:r>
              <a:rPr lang="hu-HU" sz="2600" dirty="0" err="1" smtClean="0">
                <a:solidFill>
                  <a:srgbClr val="0E741F"/>
                </a:solidFill>
              </a:rPr>
              <a:t>Creating</a:t>
            </a:r>
            <a:r>
              <a:rPr lang="hu-HU" sz="2600" dirty="0" smtClean="0">
                <a:solidFill>
                  <a:srgbClr val="0E741F"/>
                </a:solidFill>
              </a:rPr>
              <a:t> opportunities for </a:t>
            </a:r>
            <a:r>
              <a:rPr lang="hu-HU" sz="2600" dirty="0" err="1" smtClean="0">
                <a:solidFill>
                  <a:srgbClr val="0E741F"/>
                </a:solidFill>
              </a:rPr>
              <a:t>small</a:t>
            </a:r>
            <a:r>
              <a:rPr lang="hu-HU" sz="2600" dirty="0" smtClean="0">
                <a:solidFill>
                  <a:srgbClr val="0E741F"/>
                </a:solidFill>
              </a:rPr>
              <a:t> businesses</a:t>
            </a:r>
            <a:endParaRPr lang="hu-HU" sz="2600" dirty="0">
              <a:solidFill>
                <a:srgbClr val="0E741F"/>
              </a:solidFill>
            </a:endParaRPr>
          </a:p>
          <a:p>
            <a:pPr marL="201168" lvl="1" indent="0">
              <a:buNone/>
            </a:pPr>
            <a:r>
              <a:rPr lang="hu-HU" sz="2600" dirty="0" smtClean="0">
                <a:solidFill>
                  <a:srgbClr val="0E741F"/>
                </a:solidFill>
              </a:rPr>
              <a:t>Image enhancement of </a:t>
            </a:r>
            <a:r>
              <a:rPr lang="hu-HU" sz="2600" dirty="0" err="1" smtClean="0">
                <a:solidFill>
                  <a:srgbClr val="0E741F"/>
                </a:solidFill>
              </a:rPr>
              <a:t>relatively</a:t>
            </a:r>
            <a:r>
              <a:rPr lang="hu-HU" sz="2600" dirty="0" smtClean="0">
                <a:solidFill>
                  <a:srgbClr val="0E741F"/>
                </a:solidFill>
              </a:rPr>
              <a:t> </a:t>
            </a:r>
            <a:r>
              <a:rPr lang="hu-HU" sz="2600" dirty="0" err="1" smtClean="0">
                <a:solidFill>
                  <a:srgbClr val="0E741F"/>
                </a:solidFill>
              </a:rPr>
              <a:t>unknown</a:t>
            </a:r>
            <a:r>
              <a:rPr lang="hu-HU" sz="2600" dirty="0" smtClean="0">
                <a:solidFill>
                  <a:srgbClr val="0E741F"/>
                </a:solidFill>
              </a:rPr>
              <a:t> destinations and </a:t>
            </a:r>
            <a:r>
              <a:rPr lang="hu-HU" sz="2600" dirty="0" err="1" smtClean="0">
                <a:solidFill>
                  <a:srgbClr val="0E741F"/>
                </a:solidFill>
              </a:rPr>
              <a:t>sites</a:t>
            </a:r>
            <a:endParaRPr lang="hu-HU" sz="2600" dirty="0" smtClean="0">
              <a:solidFill>
                <a:srgbClr val="0E741F"/>
              </a:solidFill>
            </a:endParaRPr>
          </a:p>
          <a:p>
            <a:pPr marL="201168" lvl="1" indent="0">
              <a:buNone/>
            </a:pPr>
            <a:r>
              <a:rPr lang="hu-HU" sz="2600" dirty="0" err="1" smtClean="0">
                <a:solidFill>
                  <a:srgbClr val="0E741F"/>
                </a:solidFill>
              </a:rPr>
              <a:t>Opportunities</a:t>
            </a:r>
            <a:r>
              <a:rPr lang="hu-HU" sz="2600" dirty="0" smtClean="0">
                <a:solidFill>
                  <a:srgbClr val="0E741F"/>
                </a:solidFill>
              </a:rPr>
              <a:t> for joint marketing</a:t>
            </a:r>
          </a:p>
          <a:p>
            <a:pPr lvl="1"/>
            <a:endParaRPr lang="hu-HU" sz="2600" dirty="0" smtClean="0"/>
          </a:p>
          <a:p>
            <a:pPr lvl="1"/>
            <a:endParaRPr lang="hu-HU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63440" y="1447800"/>
            <a:ext cx="448056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600" dirty="0" smtClean="0"/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Linking countries or destinations with very large distances between them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Maintaining a route with little or no funding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Trying to organise regular meetings for all partners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 Different levels of commitment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Overcoming language barriers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Most tourists will not have heard of the route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C00000"/>
                </a:solidFill>
              </a:rPr>
              <a:t> Posting enough signs to direct the tourists across long distances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Printing enough materials including online information</a:t>
            </a:r>
          </a:p>
          <a:p>
            <a:pPr marL="0" indent="0">
              <a:buNone/>
            </a:pPr>
            <a:r>
              <a:rPr lang="hu-HU" sz="2600" dirty="0">
                <a:solidFill>
                  <a:srgbClr val="C00000"/>
                </a:solidFill>
              </a:rPr>
              <a:t> </a:t>
            </a:r>
            <a:r>
              <a:rPr lang="hu-HU" sz="2600" dirty="0" smtClean="0">
                <a:solidFill>
                  <a:srgbClr val="C00000"/>
                </a:solidFill>
              </a:rPr>
              <a:t>Maintaining sustainability and quality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95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43800" cy="6096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Improving</a:t>
            </a:r>
            <a:r>
              <a:rPr lang="hu-HU" sz="3200" dirty="0" smtClean="0"/>
              <a:t> European </a:t>
            </a:r>
            <a:r>
              <a:rPr lang="hu-HU" sz="3200" dirty="0" err="1" smtClean="0"/>
              <a:t>Cultural</a:t>
            </a:r>
            <a:r>
              <a:rPr lang="hu-HU" sz="3200" dirty="0" smtClean="0"/>
              <a:t> </a:t>
            </a:r>
            <a:r>
              <a:rPr lang="hu-HU" sz="3200" dirty="0" err="1" smtClean="0"/>
              <a:t>Routes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i="1" dirty="0" err="1" smtClean="0"/>
              <a:t>According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to</a:t>
            </a:r>
            <a:r>
              <a:rPr lang="hu-HU" sz="2400" b="1" i="1" dirty="0" smtClean="0"/>
              <a:t> an </a:t>
            </a:r>
            <a:r>
              <a:rPr lang="hu-HU" sz="2400" b="1" i="1" dirty="0" err="1" smtClean="0"/>
              <a:t>extensive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Council</a:t>
            </a:r>
            <a:r>
              <a:rPr lang="hu-HU" sz="2400" b="1" i="1" dirty="0" smtClean="0"/>
              <a:t> of Europe </a:t>
            </a:r>
            <a:r>
              <a:rPr lang="hu-HU" sz="2400" b="1" i="1" dirty="0" err="1" smtClean="0"/>
              <a:t>study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in</a:t>
            </a:r>
            <a:r>
              <a:rPr lang="hu-HU" sz="2400" b="1" i="1" dirty="0" smtClean="0"/>
              <a:t> 2010 </a:t>
            </a:r>
            <a:r>
              <a:rPr lang="en-US" sz="2400" b="1" i="1" dirty="0" smtClean="0"/>
              <a:t>the </a:t>
            </a:r>
            <a:r>
              <a:rPr lang="en-US" sz="2400" b="1" i="1" dirty="0"/>
              <a:t>most urgent issues that Cultural Routes need to </a:t>
            </a:r>
            <a:r>
              <a:rPr lang="en-US" sz="2400" b="1" i="1" dirty="0" smtClean="0"/>
              <a:t>address</a:t>
            </a:r>
            <a:r>
              <a:rPr lang="hu-HU" sz="2400" b="1" i="1" dirty="0" smtClean="0"/>
              <a:t> </a:t>
            </a:r>
            <a:r>
              <a:rPr lang="en-US" sz="2400" b="1" i="1" dirty="0" smtClean="0"/>
              <a:t>include </a:t>
            </a:r>
            <a:r>
              <a:rPr lang="en-US" sz="2400" b="1" i="1" dirty="0"/>
              <a:t>the development of better:</a:t>
            </a:r>
          </a:p>
          <a:p>
            <a:r>
              <a:rPr lang="en-US" sz="1800" dirty="0" smtClean="0"/>
              <a:t>transnational </a:t>
            </a:r>
            <a:r>
              <a:rPr lang="en-US" sz="1800" dirty="0"/>
              <a:t>connectivity of the Cultural Routes network;</a:t>
            </a:r>
          </a:p>
          <a:p>
            <a:r>
              <a:rPr lang="en-US" sz="1800" dirty="0" smtClean="0"/>
              <a:t>co-ordination </a:t>
            </a:r>
            <a:r>
              <a:rPr lang="en-US" sz="1800" dirty="0"/>
              <a:t>at European level of the development and promotional </a:t>
            </a:r>
            <a:r>
              <a:rPr lang="en-US" sz="1800" dirty="0" smtClean="0"/>
              <a:t>strategies</a:t>
            </a:r>
            <a:r>
              <a:rPr lang="hu-HU" sz="1800" dirty="0" smtClean="0"/>
              <a:t> of </a:t>
            </a:r>
            <a:r>
              <a:rPr lang="hu-HU" sz="1800" dirty="0"/>
              <a:t>the Cultural Routes;</a:t>
            </a:r>
          </a:p>
          <a:p>
            <a:r>
              <a:rPr lang="en-US" sz="1800" dirty="0" smtClean="0"/>
              <a:t>brand </a:t>
            </a:r>
            <a:r>
              <a:rPr lang="en-US" sz="1800" dirty="0"/>
              <a:t>image and marketing strategies;</a:t>
            </a:r>
          </a:p>
          <a:p>
            <a:r>
              <a:rPr lang="en-US" sz="1800" dirty="0" smtClean="0"/>
              <a:t>quality </a:t>
            </a:r>
            <a:r>
              <a:rPr lang="en-US" sz="1800" dirty="0"/>
              <a:t>and sustainable tourism standards development/implementation;</a:t>
            </a:r>
          </a:p>
          <a:p>
            <a:r>
              <a:rPr lang="en-US" sz="1800" dirty="0" smtClean="0"/>
              <a:t>human </a:t>
            </a:r>
            <a:r>
              <a:rPr lang="en-US" sz="1800" dirty="0"/>
              <a:t>and financial resources of the Routes;</a:t>
            </a:r>
          </a:p>
          <a:p>
            <a:r>
              <a:rPr lang="en-US" sz="1800" dirty="0" smtClean="0"/>
              <a:t>expertise </a:t>
            </a:r>
            <a:r>
              <a:rPr lang="en-US" sz="1800" dirty="0"/>
              <a:t>in the management of the networks;</a:t>
            </a:r>
          </a:p>
          <a:p>
            <a:r>
              <a:rPr lang="en-US" sz="1800" dirty="0" smtClean="0"/>
              <a:t>exchange </a:t>
            </a:r>
            <a:r>
              <a:rPr lang="en-US" sz="1800" dirty="0"/>
              <a:t>of good practices; and</a:t>
            </a:r>
          </a:p>
          <a:p>
            <a:r>
              <a:rPr lang="en-US" sz="1800" dirty="0" smtClean="0"/>
              <a:t>network </a:t>
            </a:r>
            <a:r>
              <a:rPr lang="en-US" sz="1800" dirty="0"/>
              <a:t>management and performance evaluation tools</a:t>
            </a:r>
            <a:r>
              <a:rPr lang="en-US" sz="1800" dirty="0" smtClean="0"/>
              <a:t>.</a:t>
            </a: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„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en-US" sz="1800" dirty="0"/>
              <a:t>types of tourism activities being created by most of the Routes seem to have little</a:t>
            </a:r>
            <a:r>
              <a:rPr lang="hu-HU" sz="1800" dirty="0"/>
              <a:t> </a:t>
            </a:r>
            <a:r>
              <a:rPr lang="en-US" sz="1800" dirty="0"/>
              <a:t>overlap with some of the other main themes of the Council of Europe, such as human</a:t>
            </a:r>
            <a:r>
              <a:rPr lang="hu-HU" sz="1800" dirty="0"/>
              <a:t> </a:t>
            </a:r>
            <a:r>
              <a:rPr lang="hu-HU" sz="1800" dirty="0" err="1"/>
              <a:t>rights</a:t>
            </a:r>
            <a:r>
              <a:rPr lang="hu-HU" sz="1800" dirty="0"/>
              <a:t>, </a:t>
            </a:r>
            <a:r>
              <a:rPr lang="hu-HU" sz="1800" dirty="0" err="1"/>
              <a:t>democracy</a:t>
            </a:r>
            <a:r>
              <a:rPr lang="hu-HU" sz="1800" dirty="0"/>
              <a:t>, </a:t>
            </a:r>
            <a:r>
              <a:rPr lang="hu-HU" sz="1800" dirty="0" err="1"/>
              <a:t>social</a:t>
            </a:r>
            <a:r>
              <a:rPr lang="hu-HU" sz="1800" dirty="0"/>
              <a:t> </a:t>
            </a:r>
            <a:r>
              <a:rPr lang="hu-HU" sz="1800" dirty="0" err="1"/>
              <a:t>cohesion</a:t>
            </a:r>
            <a:r>
              <a:rPr lang="hu-HU" sz="1800" dirty="0"/>
              <a:t> and </a:t>
            </a:r>
            <a:r>
              <a:rPr lang="hu-HU" sz="1800" dirty="0" err="1"/>
              <a:t>intercultural</a:t>
            </a:r>
            <a:r>
              <a:rPr lang="hu-HU" sz="1800" dirty="0"/>
              <a:t> </a:t>
            </a:r>
            <a:r>
              <a:rPr lang="hu-HU" sz="1800" dirty="0" err="1"/>
              <a:t>dialogue</a:t>
            </a:r>
            <a:r>
              <a:rPr lang="hu-HU" sz="1800" dirty="0"/>
              <a:t>”. (2010:34)</a:t>
            </a:r>
          </a:p>
          <a:p>
            <a:endParaRPr lang="hu-H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199"/>
            <a:ext cx="2438400" cy="15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Case</a:t>
            </a:r>
            <a:r>
              <a:rPr lang="hu-HU" sz="3200" dirty="0" smtClean="0"/>
              <a:t> </a:t>
            </a:r>
            <a:r>
              <a:rPr lang="hu-HU" sz="3200" dirty="0" err="1" smtClean="0"/>
              <a:t>Studies</a:t>
            </a:r>
            <a:r>
              <a:rPr lang="hu-HU" sz="3200" dirty="0" smtClean="0"/>
              <a:t> of Good </a:t>
            </a:r>
            <a:r>
              <a:rPr lang="hu-HU" sz="3200" dirty="0" err="1" smtClean="0"/>
              <a:t>Practice</a:t>
            </a:r>
            <a:endParaRPr lang="hu-H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45734"/>
            <a:ext cx="7604760" cy="4555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dirty="0"/>
              <a:t>C</a:t>
            </a:r>
            <a:r>
              <a:rPr lang="en-US" sz="1800" b="1" dirty="0" err="1" smtClean="0"/>
              <a:t>ase</a:t>
            </a:r>
            <a:r>
              <a:rPr lang="en-US" sz="1800" b="1" dirty="0" smtClean="0"/>
              <a:t> </a:t>
            </a:r>
            <a:r>
              <a:rPr lang="en-US" sz="1800" b="1" dirty="0"/>
              <a:t>studies of the Cultural Routes </a:t>
            </a:r>
            <a:r>
              <a:rPr lang="en-US" sz="1800" b="1" dirty="0" smtClean="0"/>
              <a:t>show </a:t>
            </a:r>
            <a:r>
              <a:rPr lang="en-US" sz="1800" b="1" dirty="0"/>
              <a:t>that there is collaboration </a:t>
            </a:r>
            <a:r>
              <a:rPr lang="en-US" sz="1800" b="1" dirty="0" smtClean="0"/>
              <a:t>emerging</a:t>
            </a:r>
            <a:r>
              <a:rPr lang="hu-HU" sz="1800" b="1" dirty="0" smtClean="0"/>
              <a:t> </a:t>
            </a:r>
            <a:r>
              <a:rPr lang="en-US" sz="1800" b="1" dirty="0" smtClean="0"/>
              <a:t>between </a:t>
            </a:r>
            <a:r>
              <a:rPr lang="en-US" sz="1800" b="1" dirty="0"/>
              <a:t>the Cultural Routes and tourism SMEs to develop cultural </a:t>
            </a:r>
            <a:r>
              <a:rPr lang="en-US" sz="1800" b="1" dirty="0" smtClean="0"/>
              <a:t>tourism</a:t>
            </a:r>
            <a:r>
              <a:rPr lang="hu-HU" sz="1800" b="1" dirty="0" smtClean="0"/>
              <a:t> (</a:t>
            </a:r>
            <a:r>
              <a:rPr lang="hu-HU" sz="1800" b="1" dirty="0" err="1" smtClean="0"/>
              <a:t>Council</a:t>
            </a:r>
            <a:r>
              <a:rPr lang="hu-HU" sz="1800" b="1" dirty="0" smtClean="0"/>
              <a:t> of Europe, 2010)</a:t>
            </a:r>
            <a:r>
              <a:rPr lang="en-US" sz="1800" b="1" dirty="0" smtClean="0"/>
              <a:t>. Examples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include</a:t>
            </a:r>
            <a:r>
              <a:rPr lang="hu-HU" sz="1800" b="1" dirty="0" smtClean="0"/>
              <a:t>:</a:t>
            </a:r>
          </a:p>
          <a:p>
            <a:pPr marL="0" indent="0">
              <a:buNone/>
            </a:pPr>
            <a:endParaRPr lang="hu-HU" sz="1800" b="1" dirty="0"/>
          </a:p>
          <a:p>
            <a:r>
              <a:rPr lang="en-US" sz="1800" dirty="0" smtClean="0"/>
              <a:t>the </a:t>
            </a:r>
            <a:r>
              <a:rPr lang="en-US" sz="1800" dirty="0"/>
              <a:t>development of interactive guides (</a:t>
            </a:r>
            <a:r>
              <a:rPr lang="en-US" sz="1800" dirty="0" err="1"/>
              <a:t>Transromanica</a:t>
            </a:r>
            <a:r>
              <a:rPr lang="en-US" sz="1800" dirty="0"/>
              <a:t>)</a:t>
            </a:r>
          </a:p>
          <a:p>
            <a:r>
              <a:rPr lang="hu-HU" sz="1800" dirty="0" err="1" smtClean="0"/>
              <a:t>links</a:t>
            </a:r>
            <a:r>
              <a:rPr lang="hu-HU" sz="1800" dirty="0" smtClean="0"/>
              <a:t> </a:t>
            </a:r>
            <a:r>
              <a:rPr lang="hu-HU" sz="1800" dirty="0"/>
              <a:t>to new audiences via social media (Transromanica, Hansa Youth);</a:t>
            </a:r>
          </a:p>
          <a:p>
            <a:r>
              <a:rPr lang="en-US" sz="1800" dirty="0" smtClean="0"/>
              <a:t>new </a:t>
            </a:r>
            <a:r>
              <a:rPr lang="en-US" sz="1800" dirty="0"/>
              <a:t>celebrations (for example, </a:t>
            </a:r>
            <a:r>
              <a:rPr lang="en-US" sz="1800" dirty="0" err="1"/>
              <a:t>Hansa</a:t>
            </a:r>
            <a:r>
              <a:rPr lang="en-US" sz="1800" dirty="0"/>
              <a:t> International Festival);</a:t>
            </a:r>
          </a:p>
          <a:p>
            <a:r>
              <a:rPr lang="en-US" sz="1800" dirty="0" smtClean="0"/>
              <a:t>new </a:t>
            </a:r>
            <a:r>
              <a:rPr lang="en-US" sz="1800" dirty="0"/>
              <a:t>heritage merchandise (all Routes);</a:t>
            </a:r>
          </a:p>
          <a:p>
            <a:r>
              <a:rPr lang="en-US" sz="1800" dirty="0" smtClean="0"/>
              <a:t>joint </a:t>
            </a:r>
            <a:r>
              <a:rPr lang="en-US" sz="1800" dirty="0"/>
              <a:t>marketing with hotels and restaurants (all Routes);</a:t>
            </a:r>
          </a:p>
          <a:p>
            <a:r>
              <a:rPr lang="en-US" sz="1800" dirty="0" smtClean="0"/>
              <a:t>joint </a:t>
            </a:r>
            <a:r>
              <a:rPr lang="en-US" sz="1800" dirty="0"/>
              <a:t>promotion with transport providers (</a:t>
            </a:r>
            <a:r>
              <a:rPr lang="en-US" sz="1800" dirty="0" err="1"/>
              <a:t>Hansa</a:t>
            </a:r>
            <a:r>
              <a:rPr lang="en-US" sz="1800" dirty="0"/>
              <a:t>);</a:t>
            </a:r>
          </a:p>
          <a:p>
            <a:r>
              <a:rPr lang="hu-HU" sz="1800" dirty="0" err="1" smtClean="0"/>
              <a:t>gastronomic</a:t>
            </a:r>
            <a:r>
              <a:rPr lang="hu-HU" sz="1800" dirty="0" smtClean="0"/>
              <a:t> </a:t>
            </a:r>
            <a:r>
              <a:rPr lang="hu-HU" sz="1800" dirty="0"/>
              <a:t>tourism (Olive Tree);</a:t>
            </a:r>
          </a:p>
          <a:p>
            <a:r>
              <a:rPr lang="hu-HU" sz="1800" dirty="0" err="1"/>
              <a:t>a</a:t>
            </a:r>
            <a:r>
              <a:rPr lang="hu-HU" sz="1800" dirty="0" err="1" smtClean="0"/>
              <a:t>gritourism</a:t>
            </a:r>
            <a:r>
              <a:rPr lang="hu-HU" sz="1800" dirty="0" smtClean="0"/>
              <a:t>/</a:t>
            </a:r>
            <a:r>
              <a:rPr lang="hu-HU" sz="1800" dirty="0" err="1" smtClean="0"/>
              <a:t>ecotourism</a:t>
            </a:r>
            <a:r>
              <a:rPr lang="hu-HU" sz="1800" dirty="0" smtClean="0"/>
              <a:t> </a:t>
            </a:r>
            <a:r>
              <a:rPr lang="hu-HU" sz="1800" dirty="0"/>
              <a:t>(Via Francigena, al-Andalus).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514218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5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2603</TotalTime>
  <Words>814</Words>
  <Application>Microsoft Office PowerPoint</Application>
  <PresentationFormat>Diavetítés a képernyőre (4:3 oldalarány)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 </vt:lpstr>
      <vt:lpstr>The Challenges of Collaborations</vt:lpstr>
      <vt:lpstr>What is a Themed Route?</vt:lpstr>
      <vt:lpstr>Examples of Themed Routes</vt:lpstr>
      <vt:lpstr>Who Uses Themed Routes?</vt:lpstr>
      <vt:lpstr>Concepts: The Easy Part?</vt:lpstr>
      <vt:lpstr>The Concept and the Reality</vt:lpstr>
      <vt:lpstr>Improving European Cultural Routes</vt:lpstr>
      <vt:lpstr>Case Studies of Good Practice</vt:lpstr>
      <vt:lpstr>Conclusions</vt:lpstr>
      <vt:lpstr>The Hungaricum Route?</vt:lpstr>
    </vt:vector>
  </TitlesOfParts>
  <Company>SRI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dabba</dc:creator>
  <cp:lastModifiedBy>Smith Melanie</cp:lastModifiedBy>
  <cp:revision>549</cp:revision>
  <cp:lastPrinted>2013-05-30T09:18:52Z</cp:lastPrinted>
  <dcterms:created xsi:type="dcterms:W3CDTF">2008-05-12T18:51:24Z</dcterms:created>
  <dcterms:modified xsi:type="dcterms:W3CDTF">2013-06-05T09:28:35Z</dcterms:modified>
</cp:coreProperties>
</file>